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4"/>
  </p:notesMasterIdLst>
  <p:sldIdLst>
    <p:sldId id="3825" r:id="rId5"/>
    <p:sldId id="3826" r:id="rId6"/>
    <p:sldId id="3827" r:id="rId7"/>
    <p:sldId id="3841" r:id="rId8"/>
    <p:sldId id="3843" r:id="rId9"/>
    <p:sldId id="3853" r:id="rId10"/>
    <p:sldId id="3854" r:id="rId11"/>
    <p:sldId id="3855" r:id="rId12"/>
    <p:sldId id="3845" r:id="rId13"/>
    <p:sldId id="3828" r:id="rId14"/>
    <p:sldId id="3835" r:id="rId15"/>
    <p:sldId id="3838" r:id="rId16"/>
    <p:sldId id="3850" r:id="rId17"/>
    <p:sldId id="3857" r:id="rId18"/>
    <p:sldId id="3837" r:id="rId19"/>
    <p:sldId id="3844" r:id="rId20"/>
    <p:sldId id="3852" r:id="rId21"/>
    <p:sldId id="3856" r:id="rId22"/>
    <p:sldId id="3840" r:id="rId23"/>
    <p:sldId id="3849" r:id="rId24"/>
    <p:sldId id="3858" r:id="rId25"/>
    <p:sldId id="3839" r:id="rId26"/>
    <p:sldId id="3846" r:id="rId27"/>
    <p:sldId id="3847" r:id="rId28"/>
    <p:sldId id="3836" r:id="rId29"/>
    <p:sldId id="3831" r:id="rId30"/>
    <p:sldId id="3833" r:id="rId31"/>
    <p:sldId id="3842" r:id="rId32"/>
    <p:sldId id="383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Disinfection test-for testing the  efficiency of the UVDR in disinfecting task.</a:t>
          </a:r>
          <a:endParaRPr lang="en-IN" b="0" i="0" u="none" dirty="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User interaction test-test the web interface  where the user managed and interacted with the robot and the sever.</a:t>
          </a:r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2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D5E29B9-1BB8-433F-9989-C527BF5348FF}">
      <dgm:prSet/>
      <dgm:spPr/>
      <dgm:t>
        <a:bodyPr/>
        <a:lstStyle/>
        <a:p>
          <a:r>
            <a:rPr lang="en-US" dirty="0"/>
            <a:t>AGV test- testing the existing function of mapping ,path planning and automatic movement of UVDR to assess if the robot works in hospital environment or not.</a:t>
          </a:r>
          <a:endParaRPr lang="en-IN" dirty="0"/>
        </a:p>
      </dgm:t>
    </dgm:pt>
    <dgm:pt modelId="{196E0F33-7007-4CC8-9E7F-7D3794ED6E57}" type="parTrans" cxnId="{5AEAEA12-5033-4185-A9A2-8AA13B960E36}">
      <dgm:prSet/>
      <dgm:spPr/>
      <dgm:t>
        <a:bodyPr/>
        <a:lstStyle/>
        <a:p>
          <a:endParaRPr lang="en-IN"/>
        </a:p>
      </dgm:t>
    </dgm:pt>
    <dgm:pt modelId="{967CFD69-4FD4-4CB8-B695-9E3FB24CFCC6}" type="sibTrans" cxnId="{5AEAEA12-5033-4185-A9A2-8AA13B960E36}">
      <dgm:prSet phldrT="3" phldr="0"/>
      <dgm:spPr/>
      <dgm:t>
        <a:bodyPr/>
        <a:lstStyle/>
        <a:p>
          <a:r>
            <a:rPr lang="en-IN"/>
            <a:t>3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0" presStyleCnt="3" custScaleY="96795"/>
      <dgm:spPr/>
    </dgm:pt>
    <dgm:pt modelId="{C08FC467-91FE-48BD-B243-273925C2B75A}" type="pres">
      <dgm:prSet presAssocID="{7DBF5CB5-29DD-4671-A0F3-981D4857150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1" presStyleCnt="6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0" presStyleCnt="3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1" presStyleCnt="3" custLinFactNeighborX="-1052" custLinFactNeighborY="-204"/>
      <dgm:spPr/>
    </dgm:pt>
    <dgm:pt modelId="{4104A2F1-FB99-4C42-8067-46B8EEEC9610}" type="pres">
      <dgm:prSet presAssocID="{6088456C-4B73-4948-985C-DD954DEF44E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3" presStyleCnt="6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1" presStyleCnt="3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7CFD80F2-0BCD-4E16-BE96-16C63ADE3CCE}" type="pres">
      <dgm:prSet presAssocID="{2D5E29B9-1BB8-433F-9989-C527BF5348FF}" presName="compositeNode" presStyleCnt="0">
        <dgm:presLayoutVars>
          <dgm:bulletEnabled val="1"/>
        </dgm:presLayoutVars>
      </dgm:prSet>
      <dgm:spPr/>
    </dgm:pt>
    <dgm:pt modelId="{55B9EB2B-174E-498E-8ACF-C22AFCF80481}" type="pres">
      <dgm:prSet presAssocID="{2D5E29B9-1BB8-433F-9989-C527BF5348FF}" presName="bgRect" presStyleLbl="bgAccFollowNode1" presStyleIdx="2" presStyleCnt="3" custScaleY="121827"/>
      <dgm:spPr/>
    </dgm:pt>
    <dgm:pt modelId="{ABD3249F-618B-4258-B3F6-D5A081201763}" type="pres">
      <dgm:prSet presAssocID="{967CFD69-4FD4-4CB8-B695-9E3FB24CFCC6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C442A5F-04A7-4F64-8283-42DFB97A98E3}" type="pres">
      <dgm:prSet presAssocID="{2D5E29B9-1BB8-433F-9989-C527BF5348FF}" presName="bottomLine" presStyleLbl="alignNode1" presStyleIdx="5" presStyleCnt="6">
        <dgm:presLayoutVars/>
      </dgm:prSet>
      <dgm:spPr/>
    </dgm:pt>
    <dgm:pt modelId="{168D7891-BCD3-4793-936A-5C57FD1ABBD1}" type="pres">
      <dgm:prSet presAssocID="{2D5E29B9-1BB8-433F-9989-C527BF5348F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BC0510A-05DD-4796-863D-8A6C9DBA6E04}" type="presOf" srcId="{2D5E29B9-1BB8-433F-9989-C527BF5348FF}" destId="{55B9EB2B-174E-498E-8ACF-C22AFCF80481}" srcOrd="0" destOrd="0" presId="urn:microsoft.com/office/officeart/2016/7/layout/BasicLinearProcessNumbered#1"/>
    <dgm:cxn modelId="{5AEAEA12-5033-4185-A9A2-8AA13B960E36}" srcId="{0F5B3066-540F-4606-ADEC-65EB1C3E9627}" destId="{2D5E29B9-1BB8-433F-9989-C527BF5348FF}" srcOrd="2" destOrd="0" parTransId="{196E0F33-7007-4CC8-9E7F-7D3794ED6E57}" sibTransId="{967CFD69-4FD4-4CB8-B695-9E3FB24CFCC6}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642DBAE-5A2F-4928-8FC7-A2B26EAA3823}" type="presOf" srcId="{2D5E29B9-1BB8-433F-9989-C527BF5348FF}" destId="{168D7891-BCD3-4793-936A-5C57FD1ABBD1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CCAEE7B9-DF33-4CDB-89CE-BCDCBC74B0C7}" type="presOf" srcId="{967CFD69-4FD4-4CB8-B695-9E3FB24CFCC6}" destId="{ABD3249F-618B-4258-B3F6-D5A081201763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1" destOrd="0" parTransId="{AB9DA1CE-0370-48BB-8362-3A4CBF7FFB29}" sibTransId="{6088456C-4B73-4948-985C-DD954DEF44EF}"/>
    <dgm:cxn modelId="{F0FA65E5-FB81-4E7A-9467-65363565F4A0}" srcId="{0F5B3066-540F-4606-ADEC-65EB1C3E9627}" destId="{0F6BA1FB-59E5-4F16-A7B4-1533BB1F09E4}" srcOrd="0" destOrd="0" parTransId="{6A557BB1-C0DD-44CB-8745-CE5481476209}" sibTransId="{7DBF5CB5-29DD-4671-A0F3-981D48571500}"/>
    <dgm:cxn modelId="{16E156BA-CA11-45E4-B5EA-B4F3067B424F}" type="presParOf" srcId="{869C0C7E-BD0C-4E5F-8D96-6B8EEC39B952}" destId="{B75A207A-E561-4A33-8860-3580568F46B8}" srcOrd="0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1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2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3" destOrd="0" presId="urn:microsoft.com/office/officeart/2016/7/layout/BasicLinearProcessNumbered#1"/>
    <dgm:cxn modelId="{ACC45CBE-82F4-4363-A4EC-96A8899E00D8}" type="presParOf" srcId="{869C0C7E-BD0C-4E5F-8D96-6B8EEC39B952}" destId="{7CFD80F2-0BCD-4E16-BE96-16C63ADE3CCE}" srcOrd="4" destOrd="0" presId="urn:microsoft.com/office/officeart/2016/7/layout/BasicLinearProcessNumbered#1"/>
    <dgm:cxn modelId="{02E87F05-9664-44B2-B120-8C41A333B59B}" type="presParOf" srcId="{7CFD80F2-0BCD-4E16-BE96-16C63ADE3CCE}" destId="{55B9EB2B-174E-498E-8ACF-C22AFCF80481}" srcOrd="0" destOrd="0" presId="urn:microsoft.com/office/officeart/2016/7/layout/BasicLinearProcessNumbered#1"/>
    <dgm:cxn modelId="{8A46E763-E40E-450E-B5CD-B416C9E4F8A2}" type="presParOf" srcId="{7CFD80F2-0BCD-4E16-BE96-16C63ADE3CCE}" destId="{ABD3249F-618B-4258-B3F6-D5A081201763}" srcOrd="1" destOrd="0" presId="urn:microsoft.com/office/officeart/2016/7/layout/BasicLinearProcessNumbered#1"/>
    <dgm:cxn modelId="{4C08AC79-7CA1-4D3D-A5B8-01F9729D2720}" type="presParOf" srcId="{7CFD80F2-0BCD-4E16-BE96-16C63ADE3CCE}" destId="{4C442A5F-04A7-4F64-8283-42DFB97A98E3}" srcOrd="2" destOrd="0" presId="urn:microsoft.com/office/officeart/2016/7/layout/BasicLinearProcessNumbered#1"/>
    <dgm:cxn modelId="{A3DB5722-8838-4404-A064-D2F5D8DD9A78}" type="presParOf" srcId="{7CFD80F2-0BCD-4E16-BE96-16C63ADE3CCE}" destId="{168D7891-BCD3-4793-936A-5C57FD1ABBD1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7283A-0FC3-4AF1-AA94-0270DC0B1C33}">
      <dsp:nvSpPr>
        <dsp:cNvPr id="0" name=""/>
        <dsp:cNvSpPr/>
      </dsp:nvSpPr>
      <dsp:spPr>
        <a:xfrm>
          <a:off x="0" y="-401168"/>
          <a:ext cx="3186112" cy="3558075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402" tIns="330200" rIns="24840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Disinfection test-for testing the  efficiency of the UVDR in disinfecting task.</a:t>
          </a:r>
          <a:endParaRPr lang="en-IN" sz="1700" b="0" i="0" u="none" kern="1200" dirty="0"/>
        </a:p>
      </dsp:txBody>
      <dsp:txXfrm>
        <a:off x="0" y="950900"/>
        <a:ext cx="3186112" cy="2134845"/>
      </dsp:txXfrm>
    </dsp:sp>
    <dsp:sp modelId="{C08FC467-91FE-48BD-B243-273925C2B75A}">
      <dsp:nvSpPr>
        <dsp:cNvPr id="0" name=""/>
        <dsp:cNvSpPr/>
      </dsp:nvSpPr>
      <dsp:spPr>
        <a:xfrm>
          <a:off x="1041673" y="-92485"/>
          <a:ext cx="1102766" cy="1102766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76" tIns="12700" rIns="8597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203169" y="69011"/>
        <a:ext cx="779774" cy="779774"/>
      </dsp:txXfrm>
    </dsp:sp>
    <dsp:sp modelId="{DE393E47-CBB6-4D77-A342-C9AFD9FC8CB6}">
      <dsp:nvSpPr>
        <dsp:cNvPr id="0" name=""/>
        <dsp:cNvSpPr/>
      </dsp:nvSpPr>
      <dsp:spPr>
        <a:xfrm>
          <a:off x="0" y="3215741"/>
          <a:ext cx="318611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3471205" y="-401168"/>
          <a:ext cx="3186112" cy="3675888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402" tIns="330200" rIns="24840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 interaction test-test the web interface  where the user managed and interacted with the robot and the sever.</a:t>
          </a:r>
        </a:p>
      </dsp:txBody>
      <dsp:txXfrm>
        <a:off x="3471205" y="995669"/>
        <a:ext cx="3186112" cy="2205532"/>
      </dsp:txXfrm>
    </dsp:sp>
    <dsp:sp modelId="{4104A2F1-FB99-4C42-8067-46B8EEEC9610}">
      <dsp:nvSpPr>
        <dsp:cNvPr id="0" name=""/>
        <dsp:cNvSpPr/>
      </dsp:nvSpPr>
      <dsp:spPr>
        <a:xfrm>
          <a:off x="4546396" y="-33579"/>
          <a:ext cx="1102766" cy="1102766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76" tIns="12700" rIns="8597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4707892" y="127917"/>
        <a:ext cx="779774" cy="779774"/>
      </dsp:txXfrm>
    </dsp:sp>
    <dsp:sp modelId="{2EB92C72-3528-4913-AFF6-FF0B4F338399}">
      <dsp:nvSpPr>
        <dsp:cNvPr id="0" name=""/>
        <dsp:cNvSpPr/>
      </dsp:nvSpPr>
      <dsp:spPr>
        <a:xfrm>
          <a:off x="3504723" y="3274647"/>
          <a:ext cx="3186112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9EB2B-174E-498E-8ACF-C22AFCF80481}">
      <dsp:nvSpPr>
        <dsp:cNvPr id="0" name=""/>
        <dsp:cNvSpPr/>
      </dsp:nvSpPr>
      <dsp:spPr>
        <a:xfrm>
          <a:off x="7009447" y="-401168"/>
          <a:ext cx="3186112" cy="447822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402" tIns="330200" rIns="24840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AGV test- testing the existing function of mapping ,path planning and automatic movement of UVDR to assess if the robot works in hospital environment or not.</a:t>
          </a:r>
          <a:endParaRPr lang="en-IN" sz="1700" kern="1200" dirty="0"/>
        </a:p>
      </dsp:txBody>
      <dsp:txXfrm>
        <a:off x="7009447" y="1300557"/>
        <a:ext cx="3186112" cy="2686934"/>
      </dsp:txXfrm>
    </dsp:sp>
    <dsp:sp modelId="{ABD3249F-618B-4258-B3F6-D5A081201763}">
      <dsp:nvSpPr>
        <dsp:cNvPr id="0" name=""/>
        <dsp:cNvSpPr/>
      </dsp:nvSpPr>
      <dsp:spPr>
        <a:xfrm>
          <a:off x="8051120" y="367588"/>
          <a:ext cx="1102766" cy="110276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76" tIns="12700" rIns="8597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3</a:t>
          </a:r>
        </a:p>
      </dsp:txBody>
      <dsp:txXfrm>
        <a:off x="8212616" y="529084"/>
        <a:ext cx="779774" cy="779774"/>
      </dsp:txXfrm>
    </dsp:sp>
    <dsp:sp modelId="{4C442A5F-04A7-4F64-8283-42DFB97A98E3}">
      <dsp:nvSpPr>
        <dsp:cNvPr id="0" name=""/>
        <dsp:cNvSpPr/>
      </dsp:nvSpPr>
      <dsp:spPr>
        <a:xfrm>
          <a:off x="7009447" y="3675816"/>
          <a:ext cx="318611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3301" y="3429000"/>
            <a:ext cx="9022731" cy="278892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Review on Robotic Project : Skill up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“UVD ROBOT”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Date-19/02/2022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Presented by 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Siddhi Manglam</a:t>
            </a:r>
          </a:p>
          <a:p>
            <a:r>
              <a:rPr lang="en-US" sz="1600" dirty="0">
                <a:solidFill>
                  <a:schemeClr val="tx1"/>
                </a:solidFill>
              </a:rPr>
              <a:t>20BCE10550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3EFC1A-078D-4813-8269-EA2132C47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736" y="372862"/>
            <a:ext cx="10070296" cy="475692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                                    VIT BHOPAL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                                               </a:t>
            </a:r>
            <a:r>
              <a:rPr lang="en-US" sz="2000" dirty="0">
                <a:solidFill>
                  <a:schemeClr val="tx1"/>
                </a:solidFill>
              </a:rPr>
              <a:t>SIMULATION OF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1616DBD-22A6-4216-8943-A6A9626CA5A0}"/>
              </a:ext>
            </a:extLst>
          </p:cNvPr>
          <p:cNvSpPr txBox="1">
            <a:spLocks/>
          </p:cNvSpPr>
          <p:nvPr/>
        </p:nvSpPr>
        <p:spPr>
          <a:xfrm>
            <a:off x="1473694" y="-2063643"/>
            <a:ext cx="7794593" cy="31555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VIT BHOPAL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/>
            </a:br>
            <a:br>
              <a:rPr lang="en-US" b="1" dirty="0"/>
            </a:br>
            <a:endParaRPr lang="en-IN" b="1" dirty="0"/>
          </a:p>
        </p:txBody>
      </p:sp>
      <p:pic>
        <p:nvPicPr>
          <p:cNvPr id="1030" name="Picture 6" descr="Bhopal (VIT)">
            <a:extLst>
              <a:ext uri="{FF2B5EF4-FFF2-40B4-BE49-F238E27FC236}">
                <a16:creationId xmlns:a16="http://schemas.microsoft.com/office/drawing/2014/main" id="{9ECA2767-FD37-4DE2-83D4-9D37DFC8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984" y="1297886"/>
            <a:ext cx="3551067" cy="19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METHODOLOGY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CC5B-75A5-4482-9A75-6223556E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42773" y="-2688610"/>
            <a:ext cx="5344873" cy="932033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583FF-0434-43E6-BA05-4DA993CCE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UVD robots include Xener,Tru-D,puro lightning and surfacide.</a:t>
            </a:r>
            <a:r>
              <a:rPr lang="en-US" b="0" dirty="0">
                <a:solidFill>
                  <a:srgbClr val="000000"/>
                </a:solidFill>
                <a:effectLst/>
                <a:latin typeface="Agency FB" panose="020B0503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Agency FB" panose="020B0503020202020204" pitchFamily="34" charset="0"/>
              </a:rPr>
              <a:t>The UVD Robot is powered by Li-MNC batteries that gives the power to disinfect larger areas.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Agency FB" panose="020B0503020202020204" pitchFamily="34" charset="0"/>
              </a:rPr>
              <a:t>The UVD Robot comes with laser scanners and 3D cameras that recognize obstacles and recesses on its way.</a:t>
            </a:r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94E69-2473-4798-BDBC-B86F9009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EFF0E-1D2A-4E46-9B1D-122C782F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29E68-0037-4B6E-B75E-4FA98325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UV Disinfection robot | Roboticmagazine">
            <a:extLst>
              <a:ext uri="{FF2B5EF4-FFF2-40B4-BE49-F238E27FC236}">
                <a16:creationId xmlns:a16="http://schemas.microsoft.com/office/drawing/2014/main" id="{144F9DC2-D544-4620-8DBB-BD60F7865A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" y="1543050"/>
            <a:ext cx="4526280" cy="377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4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4DD33-C08A-4D48-8D22-AA6FB775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6E573-1769-4AF0-A8A9-0175122E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21C95-258B-413B-9BBD-81951D27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Pinaka - A UVD(UV Disinfect) Robot - Arduino Project Hub">
            <a:extLst>
              <a:ext uri="{FF2B5EF4-FFF2-40B4-BE49-F238E27FC236}">
                <a16:creationId xmlns:a16="http://schemas.microsoft.com/office/drawing/2014/main" id="{CB179261-83D5-4017-8AAC-DA2E7A806B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34" y="1258570"/>
            <a:ext cx="7554897" cy="4340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5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E555-60B3-4130-8D46-23CC63B9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A615-F4F8-4CD0-AE20-F792EB4DA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E703D-533D-479E-B50C-FFDCC4B8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CE2F3-DC6C-4FB1-B590-CD13D78C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4D434F-EC92-4FE2-86FF-75453B621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93" r="13574"/>
          <a:stretch/>
        </p:blipFill>
        <p:spPr>
          <a:xfrm rot="5400000">
            <a:off x="3393234" y="-504062"/>
            <a:ext cx="4532561" cy="8922061"/>
          </a:xfrm>
        </p:spPr>
      </p:pic>
    </p:spTree>
    <p:extLst>
      <p:ext uri="{BB962C8B-B14F-4D97-AF65-F5344CB8AC3E}">
        <p14:creationId xmlns:p14="http://schemas.microsoft.com/office/powerpoint/2010/main" val="198895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C5E003-903D-4D09-9EF9-E7A0635ED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57" t="24545" r="24235" b="4341"/>
          <a:stretch/>
        </p:blipFill>
        <p:spPr>
          <a:xfrm>
            <a:off x="838201" y="532660"/>
            <a:ext cx="10515600" cy="60279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7D04-E6D3-4797-BF99-6C524D99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FAAF3-8087-41FC-A04A-B44B5611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567E-7F50-41B3-9A3F-01142857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6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CF265-05D8-45B6-A4CC-A0D5B6C2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33BFC-4595-4DC9-917A-0AAACC16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209B-A204-4B14-B825-D781B622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42CB1-368B-48B8-86B6-E1F714570B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45" y="1817052"/>
            <a:ext cx="5731510" cy="3223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9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7033-2B49-4E44-8CDA-99AE8B00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SOFTWARE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659C7-02C9-4DBB-B398-D1F6F3346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TINKERCAD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21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8A3D-BD7B-4CCA-88CF-6A93D0E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DIAGRAM-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C342-09DC-45A8-B8B3-BCCD4D6B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6E26-FD5E-425E-9CA3-86508D9B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D64E2-6942-4B77-BFBB-6988518C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52AAC1-6967-4C93-A7FC-1D527FE7B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48" t="12813" r="27936" b="6673"/>
          <a:stretch/>
        </p:blipFill>
        <p:spPr>
          <a:xfrm>
            <a:off x="1899262" y="1340528"/>
            <a:ext cx="7759643" cy="4900474"/>
          </a:xfrm>
        </p:spPr>
      </p:pic>
    </p:spTree>
    <p:extLst>
      <p:ext uri="{BB962C8B-B14F-4D97-AF65-F5344CB8AC3E}">
        <p14:creationId xmlns:p14="http://schemas.microsoft.com/office/powerpoint/2010/main" val="8550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1486-32D0-4FCC-855F-FCA405DB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94D14-8161-42D7-B3D8-813373AE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C6785-266C-44E4-AC9E-3E962608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72434-D867-4366-A6B5-50B0DD01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ircuit design">
            <a:hlinkClick r:id="" action="ppaction://media"/>
            <a:extLst>
              <a:ext uri="{FF2B5EF4-FFF2-40B4-BE49-F238E27FC236}">
                <a16:creationId xmlns:a16="http://schemas.microsoft.com/office/drawing/2014/main" id="{314E155F-8FD5-409A-AB51-4D0BC840F7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496" y="1360670"/>
            <a:ext cx="10255751" cy="4418772"/>
          </a:xfrm>
        </p:spPr>
      </p:pic>
    </p:spTree>
    <p:extLst>
      <p:ext uri="{BB962C8B-B14F-4D97-AF65-F5344CB8AC3E}">
        <p14:creationId xmlns:p14="http://schemas.microsoft.com/office/powerpoint/2010/main" val="16513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7AB824-CE7C-4C5F-9453-63D43B03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A05D5-7FA7-45B7-977D-C64BA9B47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16EAC-28BD-4269-B151-78A5D201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2E53E-1DA1-4E6A-829C-F7BE413998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5" y="1406525"/>
            <a:ext cx="573151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740" y="798990"/>
            <a:ext cx="5945908" cy="4659978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latin typeface="Bahnschrift Light SemiCondensed" panose="020B0502040204020203" pitchFamily="34" charset="0"/>
              </a:rPr>
              <a:t>CONTENT-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INTRODUCTION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UVD ROBOT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LITERATURE REVIEW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COMPONENTS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METHODOLOGY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BLOCK DIAGRAM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SIMULATING SOFTWARE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CIRCUIT 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RESULTS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CODE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latin typeface="Bahnschrift Light SemiCondensed" panose="020B0502040204020203" pitchFamily="34" charset="0"/>
              </a:rPr>
              <a:t>COMPARISION</a:t>
            </a:r>
            <a:endParaRPr lang="en-US" dirty="0">
              <a:latin typeface="Bahnschrift Light SemiCondensed" panose="020B0502040204020203" pitchFamily="34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ADVANTAGES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DRAW BACK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FUTURE SCOPE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NOVELTY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TESTS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Bahnschrift Light SemiCondensed" panose="020B0502040204020203" pitchFamily="34" charset="0"/>
              </a:rPr>
              <a:t>CONCLUSION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12)           REFERENCE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Robotics | Free Full-Text | Service Robots in the Healthcare Sector | HTML">
            <a:extLst>
              <a:ext uri="{FF2B5EF4-FFF2-40B4-BE49-F238E27FC236}">
                <a16:creationId xmlns:a16="http://schemas.microsoft.com/office/drawing/2014/main" id="{FAB35636-37DD-4DC4-BC38-6895EAC49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33" y="0"/>
            <a:ext cx="36132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13DD-C0E9-4B4F-A91C-CA9A8F68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br>
              <a:rPr lang="en-US" dirty="0"/>
            </a:b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D2BC1-2346-40C0-8AC6-4228DA6C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1BD59-DE19-4D56-940B-02B41DF9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4C889-DB27-4FC6-B606-70E5D5C5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8D4DD0-16E4-47BF-B15D-6EDF6B874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016" t="23855" b="7824"/>
          <a:stretch/>
        </p:blipFill>
        <p:spPr>
          <a:xfrm>
            <a:off x="477174" y="1623535"/>
            <a:ext cx="3429000" cy="486934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F8DA7F-D0D7-4CA8-93C8-D25A43B98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37" t="28349" b="7315"/>
          <a:stretch/>
        </p:blipFill>
        <p:spPr>
          <a:xfrm>
            <a:off x="3906174" y="1623535"/>
            <a:ext cx="4200055" cy="4886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70173-1871-45D3-A664-13B6FE0B7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37" t="23430" b="5324"/>
          <a:stretch/>
        </p:blipFill>
        <p:spPr>
          <a:xfrm>
            <a:off x="8153400" y="1606858"/>
            <a:ext cx="4038600" cy="48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BBAE-96D9-4CFE-9A3F-2187C266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6380F-D792-4052-8804-3D8556A6C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UV-C  DEVICE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6AE99-5D17-4A0A-9AB5-7DB86C3D2F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Total disinfecting time -20 hours</a:t>
            </a:r>
          </a:p>
          <a:p>
            <a:r>
              <a:rPr lang="en-IN" dirty="0"/>
              <a:t>Labour time 20 hours</a:t>
            </a:r>
          </a:p>
          <a:p>
            <a:r>
              <a:rPr lang="en-IN" dirty="0"/>
              <a:t>No sensor used to detect obstacle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06ACD-5A01-437A-9B3D-C8CE95391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UVD ROBOT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86773-CE9B-4FC8-895A-0B246C153E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Total disinfecting time 90 min</a:t>
            </a:r>
          </a:p>
          <a:p>
            <a:r>
              <a:rPr lang="en-US" dirty="0"/>
              <a:t>Labor time 3 min</a:t>
            </a:r>
          </a:p>
          <a:p>
            <a:r>
              <a:rPr lang="en-US" dirty="0"/>
              <a:t>Sensor can detect obstacle</a:t>
            </a:r>
            <a:endParaRPr lang="en-I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AEA12F-EF06-48A5-A530-0A986A28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2D74C-1EE8-400B-B9B0-E5CCE7D2D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AEF34-05BE-48AF-BAC2-F1197448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7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6868F3-3C07-406D-98CA-9904C28A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B25178-E737-45F6-8729-F22C7E8E7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 Light SemiCondensed" panose="020B0502040204020203" pitchFamily="34" charset="0"/>
              </a:rPr>
              <a:t>Can kill germs up to 99.99%.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 Light SemiCondensed" panose="020B0502040204020203" pitchFamily="34" charset="0"/>
              </a:rPr>
              <a:t>Can prevent infectious diseases example COVID-19.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 Light SemiCondensed" panose="020B0502040204020203" pitchFamily="34" charset="0"/>
              </a:rPr>
              <a:t>Reliable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 Light SemiCondensed" panose="020B0502040204020203" pitchFamily="34" charset="0"/>
              </a:rPr>
              <a:t>Eliminates human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 Light SemiCondensed" panose="020B0502040204020203" pitchFamily="34" charset="0"/>
              </a:rPr>
              <a:t>Improve patient safety</a:t>
            </a:r>
            <a:endParaRPr lang="en-IN" dirty="0">
              <a:latin typeface="Bahnschrift Light SemiCondensed" panose="020B0502040204020203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43D392-B03D-4076-8A07-308A0E45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C87E01-E706-43D8-A8CC-BA329DDF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7C240A-5D4C-4D9C-BC32-0C6EA5D0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99CA5B-621E-42F2-AB86-BA66943F3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025"/>
          <a:stretch/>
        </p:blipFill>
        <p:spPr>
          <a:xfrm>
            <a:off x="6345936" y="2326640"/>
            <a:ext cx="5205984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9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462A-39C8-4D8F-A0F1-FD2A6C17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A0104-69BF-48E2-A40A-502C50937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0" dirty="0">
                <a:effectLst/>
                <a:latin typeface="Bahnschrift Light SemiCondensed" panose="020B0502040204020203" pitchFamily="34" charset="0"/>
              </a:rPr>
              <a:t>Turnaround times for single rooms in hospitals need to be short</a:t>
            </a:r>
            <a:r>
              <a:rPr lang="en-US" sz="3200" b="0" i="0" dirty="0">
                <a:effectLst/>
                <a:latin typeface="Bahnschrift Light SemiCondensed" panose="020B0502040204020203" pitchFamily="34" charset="0"/>
              </a:rPr>
              <a:t>, given high bed occupancy levels in many countries. </a:t>
            </a:r>
          </a:p>
          <a:p>
            <a:r>
              <a:rPr lang="en-US" sz="3200" b="0" i="0" dirty="0">
                <a:effectLst/>
                <a:latin typeface="Bahnschrift Light SemiCondensed" panose="020B0502040204020203" pitchFamily="34" charset="0"/>
              </a:rPr>
              <a:t>UV-C robots will need additional time that interferes with daily hospital routines. Thus their use must be integrated in to the workflow of hospitals</a:t>
            </a:r>
            <a:r>
              <a:rPr lang="en-US" sz="3200" b="0" i="0" dirty="0"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IN" sz="3200" dirty="0">
              <a:latin typeface="Bahnschrift Condensed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E1CFC-345E-4BE7-B43E-6CF78BBA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D6C5F-B3F0-4BE9-A039-77ED0A09B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60D8F-69E5-4F12-8C44-C0D094E2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C74C3C-A518-456E-A28E-69658012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B1BFF8-1D01-49A8-B01F-9F67A33E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 Light SemiCondensed" panose="020B0502040204020203" pitchFamily="34" charset="0"/>
              </a:rPr>
              <a:t>Medical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 Light SemiCondensed" panose="020B0502040204020203" pitchFamily="34" charset="0"/>
              </a:rPr>
              <a:t>Scientific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 Light SemiCondensed" panose="020B0502040204020203" pitchFamily="34" charset="0"/>
              </a:rPr>
              <a:t>Industrial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 Light SemiCondensed" panose="020B0502040204020203" pitchFamily="34" charset="0"/>
              </a:rPr>
              <a:t>Institution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B6FE65-434F-42EE-847F-28EC3C57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39274C-B83F-4B92-878C-08A0AF7E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8B2F86-6258-4170-BC37-D9DC7637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Dubai Health Authority deploys robots to disinfect facilities | Healthcare  IT News">
            <a:extLst>
              <a:ext uri="{FF2B5EF4-FFF2-40B4-BE49-F238E27FC236}">
                <a16:creationId xmlns:a16="http://schemas.microsoft.com/office/drawing/2014/main" id="{80885DA5-2033-4F6B-A885-294AA5BC096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7" r="213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VD Robotics Launched 3rd Generation of UV Disinfection Solution - Mobile  Robot Guide">
            <a:extLst>
              <a:ext uri="{FF2B5EF4-FFF2-40B4-BE49-F238E27FC236}">
                <a16:creationId xmlns:a16="http://schemas.microsoft.com/office/drawing/2014/main" id="{45044D39-0E11-4F9D-8A9D-F2403E51965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0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D1F2-137D-42DE-BF1E-2329BECD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C8095-E582-46D4-906A-2A0CC49E8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We can include some more features to it like they pick up items ,move object, open and close door while disinfecting the room with UV light.</a:t>
            </a:r>
            <a:endParaRPr lang="en-IN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15802-31B7-4FD8-9BD8-5873BCC3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C121E-ABD7-45D3-B5ED-43976AD3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3EA8D-5451-40F8-92C2-A3D016A5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3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753461"/>
          </a:xfrm>
        </p:spPr>
        <p:txBody>
          <a:bodyPr/>
          <a:lstStyle/>
          <a:p>
            <a:r>
              <a:rPr lang="en-US" dirty="0"/>
              <a:t>Tests on UVD robot</a:t>
            </a: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306499"/>
              </p:ext>
            </p:extLst>
          </p:nvPr>
        </p:nvGraphicFramePr>
        <p:xfrm>
          <a:off x="996696" y="15819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CONCLUSION-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Blue Ocean Robotics see a huge potential with the UVDisinfection Robot in reducing viruses, and providing a better hygiene standard for existing and future hospitals.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 The robot has been tested at one of the biggest hospitals in Denmark, Odense University Hospital (OUH) in collaboration with one of Europe’s most respected microbiology groups.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The test showed a significant reduction in bacteria when the bacteria was exposed to the UV-Disinfection Robot’s UV-light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 ITC" panose="03070402050302030203" pitchFamily="66" charset="0"/>
              </a:rPr>
              <a:t>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radley Hand ITC" panose="03070402050302030203" pitchFamily="66" charset="0"/>
            </a:endParaRPr>
          </a:p>
          <a:p>
            <a:endParaRPr lang="en-US" dirty="0"/>
          </a:p>
        </p:txBody>
      </p:sp>
      <p:pic>
        <p:nvPicPr>
          <p:cNvPr id="9" name="Picture Placeholder 8" descr="boy playing with space ship toys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" r="20"/>
          <a:stretch/>
        </p:blipFill>
        <p:spPr/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01975C7-D604-4AD4-85CC-2EFC92D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4451EB-3D01-40C7-BA64-8781B703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3" t="32608" r="26597" b="19551"/>
          <a:stretch/>
        </p:blipFill>
        <p:spPr>
          <a:xfrm>
            <a:off x="7853680" y="3182915"/>
            <a:ext cx="3169920" cy="27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28AC-DC36-4669-A1DC-8C0FB7FD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Reference-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1C348-2C06-4806-A156-F829842A3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https://www.uvd-robots.com/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64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29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730504"/>
          </a:xfrm>
        </p:spPr>
        <p:txBody>
          <a:bodyPr/>
          <a:lstStyle/>
          <a:p>
            <a:r>
              <a:rPr lang="en-US" dirty="0"/>
              <a:t>-SIDDHI  MANGLAM</a:t>
            </a:r>
            <a:endParaRPr lang="en-US" sz="18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5C441-04B1-4761-8C67-9324F1A8A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7" t="29578" r="26286" b="17465"/>
          <a:stretch/>
        </p:blipFill>
        <p:spPr>
          <a:xfrm>
            <a:off x="7565138" y="3576321"/>
            <a:ext cx="2754377" cy="19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The UVD(ultraviolet disinfecting ) robot is developed by BLUE OCEAN robotics in collaboration with leading hospitals in Scandinavia.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robot is designed to ensure a cost efficient and reliable measure and removal of the overall level of bacteria and viruses, and thereby increasing the operation time of the hospital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limiting the number of patient complaints and securing high quality service, better patient experience and higher success rate. </a:t>
            </a:r>
          </a:p>
          <a:p>
            <a:endParaRPr lang="en-US" dirty="0"/>
          </a:p>
        </p:txBody>
      </p:sp>
      <p:pic>
        <p:nvPicPr>
          <p:cNvPr id="11" name="Picture Placeholder 10" descr="boy looking at map on the wall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/>
        </p:blipFill>
        <p:spPr/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Placeholder 11" descr="Autonomous Robots Are Helping Kill Coronavirus in Hospitals - IEEE Spectrum">
            <a:extLst>
              <a:ext uri="{FF2B5EF4-FFF2-40B4-BE49-F238E27FC236}">
                <a16:creationId xmlns:a16="http://schemas.microsoft.com/office/drawing/2014/main" id="{20F4A2FE-D230-4E58-9ED7-EB9955593B60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5" r="11855"/>
          <a:stretch>
            <a:fillRect/>
          </a:stretch>
        </p:blipFill>
        <p:spPr bwMode="auto">
          <a:xfrm>
            <a:off x="8433796" y="2610983"/>
            <a:ext cx="3096807" cy="3096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C8EE5-DEFB-4E1C-8C8B-BF6547B40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3" t="22519" r="19917" b="14667"/>
          <a:stretch/>
        </p:blipFill>
        <p:spPr>
          <a:xfrm>
            <a:off x="2722880" y="1544320"/>
            <a:ext cx="7040880" cy="43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F092-BD3A-45AB-9C09-679C3544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</a:t>
            </a:r>
            <a:br>
              <a:rPr lang="en-US" dirty="0"/>
            </a:br>
            <a:r>
              <a:rPr lang="en-US" dirty="0"/>
              <a:t>REVIEW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1038D-8837-47DE-A335-62FE87AA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2712F-DFBD-4BEF-9479-02110467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1D7C3-982C-43EA-81D5-350F9EC4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F1057-EFCB-4202-9A57-EC333A52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86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4B65-7711-4ECA-9806-4B6955D8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B1F02-EF47-4D0E-9BE4-EBEA74BF3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DC motor- it </a:t>
            </a:r>
            <a:r>
              <a:rPr lang="en-US" b="0" i="0" dirty="0">
                <a:effectLst/>
                <a:latin typeface="Bahnschrift Light SemiCondensed" panose="020B0502040204020203" pitchFamily="34" charset="0"/>
              </a:rPr>
              <a:t> allow the robot to be battery powered, which offers great advantages for a variety of robotic applications.</a:t>
            </a:r>
          </a:p>
          <a:p>
            <a:r>
              <a:rPr lang="en-US" b="0" i="0" dirty="0">
                <a:effectLst/>
                <a:latin typeface="Bahnschrift Light SemiCondensed" panose="020B0502040204020203" pitchFamily="34" charset="0"/>
              </a:rPr>
              <a:t>A 9V battery is actually composed of flat packs in series. These batteries have very tiny capacitances, at most that can be found at 500 mA. These batteries can be used </a:t>
            </a:r>
            <a:r>
              <a:rPr lang="en-US" b="1" i="0" dirty="0">
                <a:effectLst/>
                <a:latin typeface="Bahnschrift Light SemiCondensed" panose="020B0502040204020203" pitchFamily="34" charset="0"/>
              </a:rPr>
              <a:t>to power up certain electronic components of the robots</a:t>
            </a:r>
            <a:r>
              <a:rPr lang="en-US" b="0" i="0" dirty="0">
                <a:effectLst/>
                <a:latin typeface="Bahnschrift Light SemiCondensed" panose="020B0502040204020203" pitchFamily="34" charset="0"/>
              </a:rPr>
              <a:t> like the microcontroller and other low power drawing electronics in the robot like sensors.</a:t>
            </a:r>
          </a:p>
          <a:p>
            <a:endParaRPr lang="en-IN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6DD35-D61B-4FD2-AA31-FECA4B43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F1125-7155-42DE-85CA-8272ABAA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83D9F-2BAD-4DAD-A545-8DB2D97D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AA98-F669-4F26-9A10-679BCF96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2725-9FF9-4A20-BC87-B83953A9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Ardino uno-</a:t>
            </a:r>
            <a:r>
              <a:rPr lang="en-US" b="0" i="0" dirty="0">
                <a:effectLst/>
                <a:latin typeface="Bahnschrift Light Condensed" panose="020B0502040204020203" pitchFamily="34" charset="0"/>
              </a:rPr>
              <a:t> The Motor Board controls the motors, and the Control Board reads sensors and </a:t>
            </a:r>
            <a:r>
              <a:rPr lang="en-US" b="1" i="0" dirty="0">
                <a:effectLst/>
                <a:latin typeface="Bahnschrift Light Condensed" panose="020B0502040204020203" pitchFamily="34" charset="0"/>
              </a:rPr>
              <a:t>decides how to operate</a:t>
            </a:r>
            <a:r>
              <a:rPr lang="en-US" b="0" i="0" dirty="0">
                <a:effectLst/>
                <a:latin typeface="Bahnschrift Light Condensed" panose="020B0502040204020203" pitchFamily="34" charset="0"/>
              </a:rPr>
              <a:t>. Each of the boards is a full Arduino board programmable using the Arduino IDE.</a:t>
            </a:r>
          </a:p>
          <a:p>
            <a:r>
              <a:rPr lang="en-US" b="0" i="0" dirty="0">
                <a:effectLst/>
                <a:latin typeface="Bahnschrift Light Condensed" panose="020B0502040204020203" pitchFamily="34" charset="0"/>
              </a:rPr>
              <a:t>H-bridge motor driver-The H-bridge arrangement is generally used </a:t>
            </a:r>
            <a:r>
              <a:rPr lang="en-US" b="1" i="0" dirty="0">
                <a:effectLst/>
                <a:latin typeface="Bahnschrift Light Condensed" panose="020B0502040204020203" pitchFamily="34" charset="0"/>
              </a:rPr>
              <a:t>to reverse the polarity/direction of the motor</a:t>
            </a:r>
            <a:r>
              <a:rPr lang="en-US" b="0" i="0" dirty="0">
                <a:effectLst/>
                <a:latin typeface="Bahnschrift Light Condensed" panose="020B0502040204020203" pitchFamily="34" charset="0"/>
              </a:rPr>
              <a:t>, but can also be used to 'brake' the motor, where the motor comes to a sudden stop, as the motor's terminals are shorted, or to let the motor 'free run' to a stop, as the motor is effectively disconnected from the circuit.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18441-D1F3-4E36-8867-2DFF7262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C41B4-BD3F-4B5B-BC64-E788294B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25FA6-1ACF-4658-ACAD-664DC883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4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689A-BBA4-4F79-BAC1-7AF5FA6A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2066-15B7-4AFA-AEF9-69F05A19E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Bahnschrift Light SemiCondensed" panose="020B0502040204020203" pitchFamily="34" charset="0"/>
              </a:rPr>
              <a:t>UVD light-</a:t>
            </a:r>
            <a:r>
              <a:rPr lang="en-US" b="0" i="0" dirty="0">
                <a:effectLst/>
                <a:latin typeface="Bahnschrift Light SemiCondensed" panose="020B0502040204020203" pitchFamily="34" charset="0"/>
              </a:rPr>
              <a:t>high intensity light sources to think disruptive robot technology in ways that improve work environment, patient safety levels and operational efficiency for customers.</a:t>
            </a:r>
          </a:p>
          <a:p>
            <a:r>
              <a:rPr lang="en-US" b="0" i="0" dirty="0">
                <a:effectLst/>
                <a:latin typeface="Bahnschrift Light SemiCondensed" panose="020B0502040204020203" pitchFamily="34" charset="0"/>
              </a:rPr>
              <a:t>Ambient light sensor - It is compatible with Arduino and is very easy to interface with microcontrollers and logic circuits.</a:t>
            </a:r>
          </a:p>
          <a:p>
            <a:r>
              <a:rPr lang="en-US" b="0" i="0" dirty="0">
                <a:effectLst/>
                <a:latin typeface="Bahnschrift Light SemiCondensed" panose="020B0502040204020203" pitchFamily="34" charset="0"/>
              </a:rPr>
              <a:t>Ultrasonic sensor-An ultrasonic sensor is an </a:t>
            </a:r>
            <a:r>
              <a:rPr lang="en-US" b="1" i="0" dirty="0">
                <a:effectLst/>
                <a:latin typeface="Bahnschrift Light SemiCondensed" panose="020B0502040204020203" pitchFamily="34" charset="0"/>
              </a:rPr>
              <a:t>instrument that measures the distance to an object using ultrasonic sound waves</a:t>
            </a:r>
            <a:r>
              <a:rPr lang="en-US" b="0" i="0" dirty="0">
                <a:effectLst/>
                <a:latin typeface="Bahnschrift Light SemiCondensed" panose="020B0502040204020203" pitchFamily="34" charset="0"/>
              </a:rPr>
              <a:t>. An ultrasonic sensor uses a transducer to send and receive ultrasonic pulses that relay back information about an object's proximity.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337B8-C0BE-476A-B479-0A154A53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FA7C3-C93E-4738-B5FF-40767F428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5A665-2D71-482C-9564-892318F4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4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7779-AD5A-4C5E-A5F0-84A053DD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1" y="1399032"/>
            <a:ext cx="3723827" cy="4069080"/>
          </a:xfrm>
        </p:spPr>
        <p:txBody>
          <a:bodyPr/>
          <a:lstStyle/>
          <a:p>
            <a:r>
              <a:rPr lang="en-US" dirty="0"/>
              <a:t>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69AE6-59F9-4B26-B8F2-5D32BD2F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2761"/>
            <a:ext cx="4803647" cy="5006207"/>
          </a:xfrm>
        </p:spPr>
        <p:txBody>
          <a:bodyPr>
            <a:normAutofit/>
          </a:bodyPr>
          <a:lstStyle/>
          <a:p>
            <a:endParaRPr lang="en-US" dirty="0">
              <a:latin typeface="Bahnschrift Light SemiCondensed" panose="020B0502040204020203" pitchFamily="34" charset="0"/>
            </a:endParaRP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B2822-ED00-43FF-844E-D1658C20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2ADE9-C395-4629-9E80-8C9A637E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2280F-D6E6-4F82-A186-B2611287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61A3D-53E9-44C0-9F92-B83F191CE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" t="26796" r="45898" b="15340"/>
          <a:stretch/>
        </p:blipFill>
        <p:spPr>
          <a:xfrm>
            <a:off x="5249660" y="1399032"/>
            <a:ext cx="6258759" cy="396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606</TotalTime>
  <Words>882</Words>
  <Application>Microsoft Office PowerPoint</Application>
  <PresentationFormat>Widescreen</PresentationFormat>
  <Paragraphs>167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Agency FB</vt:lpstr>
      <vt:lpstr>Arial</vt:lpstr>
      <vt:lpstr>Arial</vt:lpstr>
      <vt:lpstr>Avenir Next LT Pro</vt:lpstr>
      <vt:lpstr>Bahnschrift Condensed</vt:lpstr>
      <vt:lpstr>Bahnschrift Light Condensed</vt:lpstr>
      <vt:lpstr>Bahnschrift Light SemiCondensed</vt:lpstr>
      <vt:lpstr>Bahnschrift SemiLight SemiConde</vt:lpstr>
      <vt:lpstr>Bradley Hand ITC</vt:lpstr>
      <vt:lpstr>Calibri</vt:lpstr>
      <vt:lpstr>Tw Cen MT</vt:lpstr>
      <vt:lpstr>ShapesVTI</vt:lpstr>
      <vt:lpstr>                                    VIT BHOPAL                                                                 SIMULATION OF   </vt:lpstr>
      <vt:lpstr>PowerPoint Presentation</vt:lpstr>
      <vt:lpstr>Introduction</vt:lpstr>
      <vt:lpstr>PowerPoint Presentation</vt:lpstr>
      <vt:lpstr>LITERATURE  REVIEW</vt:lpstr>
      <vt:lpstr>PowerPoint Presentation</vt:lpstr>
      <vt:lpstr>PowerPoint Presentation</vt:lpstr>
      <vt:lpstr>PowerPoint Presentation</vt:lpstr>
      <vt:lpstr>COMPONENTS</vt:lpstr>
      <vt:lpstr>METHODOLOGY</vt:lpstr>
      <vt:lpstr>PowerPoint Presentation</vt:lpstr>
      <vt:lpstr>PowerPoint Presentation</vt:lpstr>
      <vt:lpstr>BLOCK DIAGRAM</vt:lpstr>
      <vt:lpstr>PowerPoint Presentation</vt:lpstr>
      <vt:lpstr>PowerPoint Presentation</vt:lpstr>
      <vt:lpstr>SIMULATING SOFTWARE</vt:lpstr>
      <vt:lpstr>CIRCUIT DIAGRAM-</vt:lpstr>
      <vt:lpstr>RESULT</vt:lpstr>
      <vt:lpstr>PowerPoint Presentation</vt:lpstr>
      <vt:lpstr>Code </vt:lpstr>
      <vt:lpstr>COMPARISION</vt:lpstr>
      <vt:lpstr>Advantages</vt:lpstr>
      <vt:lpstr>Disadvantage-</vt:lpstr>
      <vt:lpstr>Future scope</vt:lpstr>
      <vt:lpstr>NOVELTY</vt:lpstr>
      <vt:lpstr>Tests on UVD robot</vt:lpstr>
      <vt:lpstr>CONCLUSION-</vt:lpstr>
      <vt:lpstr>Reference-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UVD  ROBOT</dc:title>
  <dc:creator>20BCE10550</dc:creator>
  <cp:lastModifiedBy>20BCE10550</cp:lastModifiedBy>
  <cp:revision>24</cp:revision>
  <dcterms:created xsi:type="dcterms:W3CDTF">2021-07-10T15:12:32Z</dcterms:created>
  <dcterms:modified xsi:type="dcterms:W3CDTF">2022-02-16T12:28:40Z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